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90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3" r:id="rId24"/>
    <p:sldId id="284" r:id="rId25"/>
    <p:sldId id="285" r:id="rId26"/>
    <p:sldId id="286" r:id="rId27"/>
    <p:sldId id="287" r:id="rId28"/>
    <p:sldId id="288" r:id="rId29"/>
    <p:sldId id="291" r:id="rId30"/>
    <p:sldId id="281" r:id="rId31"/>
    <p:sldId id="282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ADBC"/>
    <a:srgbClr val="341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2ED21-5E29-4514-91BE-901422899256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7188C5-5A63-4E89-8B69-DA8B1269F4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7188C5-5A63-4E89-8B69-DA8B1269F4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781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enor.com/view/alin-cat-shaking-shaky-camera-gif-1664969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amespot.com/articles/fall-guys-beginners-guide-how-to-win-every-round/1100-6480981/" TargetMode="External"/><Relationship Id="rId5" Type="http://schemas.openxmlformats.org/officeDocument/2006/relationships/hyperlink" Target="https://tenor.com/view/foggy-fog-nature-trees-gif-12499540" TargetMode="External"/><Relationship Id="rId4" Type="http://schemas.openxmlformats.org/officeDocument/2006/relationships/hyperlink" Target="https://www.youtube.com/watch?v=DYSqiv-r5Cc&amp;list=PLENI0Xzi0MTfkg_qHHhj7aCY8GwXoMAtW&amp;index=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0678" y="4262893"/>
            <a:ext cx="13011987" cy="4985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900" kern="0" spc="-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The Risky</a:t>
            </a:r>
          </a:p>
          <a:p>
            <a:r>
              <a:rPr lang="en-US" sz="15900" kern="0" spc="-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Journey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716000" y="7307640"/>
            <a:ext cx="3505199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2017182026</a:t>
            </a:r>
            <a:r>
              <a:rPr lang="ko-KR" altLang="en-US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윤장혁</a:t>
            </a:r>
            <a:endParaRPr lang="en-US" altLang="ko-KR" sz="3000" kern="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r>
              <a:rPr lang="en-US" altLang="ko-KR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2017182012</a:t>
            </a:r>
            <a:r>
              <a:rPr lang="ko-KR" altLang="en-US" sz="3000" kern="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김호진</a:t>
            </a:r>
            <a:endParaRPr lang="en-US" altLang="ko-KR" sz="3000" kern="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r>
              <a:rPr lang="en-US" altLang="ko-KR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2017182021</a:t>
            </a:r>
            <a:r>
              <a:rPr lang="ko-KR" altLang="en-US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양현석</a:t>
            </a:r>
            <a:endParaRPr lang="en-US" altLang="ko-KR" sz="3000" kern="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r>
              <a:rPr lang="en-US" altLang="ko-KR" sz="30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2019182051</a:t>
            </a:r>
            <a:r>
              <a:rPr lang="ko-KR" altLang="en-US" sz="3000" b="0" i="0" kern="0" spc="-1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전세희</a:t>
            </a:r>
            <a:endParaRPr lang="en-US" altLang="ko-KR" sz="3000" kern="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75619" y="620877"/>
            <a:ext cx="59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40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03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0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게임 요소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85143" y="6827952"/>
            <a:ext cx="5428571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1. 방해물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2.스테이지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A0162B17-AE01-4C8F-87AE-AFDB865BA18D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03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게임요소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F3C6F61E-073A-4BA4-943B-A7EF2D63FC05}"/>
              </a:ext>
            </a:extLst>
          </p:cNvPr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게임요소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</a:t>
            </a:r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물체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A9B39F-6429-D7FC-81D2-BA3F74E8CB23}"/>
              </a:ext>
            </a:extLst>
          </p:cNvPr>
          <p:cNvGrpSpPr/>
          <p:nvPr/>
        </p:nvGrpSpPr>
        <p:grpSpPr>
          <a:xfrm>
            <a:off x="12154208" y="3369989"/>
            <a:ext cx="4563896" cy="3400261"/>
            <a:chOff x="12154208" y="3369989"/>
            <a:chExt cx="4563896" cy="340026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389962" y="3369989"/>
              <a:ext cx="1990984" cy="1990984"/>
              <a:chOff x="13389962" y="4479260"/>
              <a:chExt cx="1990984" cy="199098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389962" y="4479260"/>
                <a:ext cx="1990984" cy="199098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154208" y="5586716"/>
              <a:ext cx="4563896" cy="1183534"/>
              <a:chOff x="12154208" y="6695987"/>
              <a:chExt cx="4563896" cy="1183534"/>
            </a:xfrm>
          </p:grpSpPr>
          <p:sp>
            <p:nvSpPr>
              <p:cNvPr id="45" name="Object 45"/>
              <p:cNvSpPr txBox="1"/>
              <p:nvPr/>
            </p:nvSpPr>
            <p:spPr>
              <a:xfrm>
                <a:off x="13207360" y="6695987"/>
                <a:ext cx="2457551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800" kern="0" spc="-1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풍차</a:t>
                </a:r>
                <a:endParaRPr 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Object 46"/>
              <p:cNvSpPr txBox="1"/>
              <p:nvPr/>
            </p:nvSpPr>
            <p:spPr>
              <a:xfrm>
                <a:off x="12154208" y="7233190"/>
                <a:ext cx="4563896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1800" kern="0" spc="-100" dirty="0">
                    <a:solidFill>
                      <a:srgbClr val="483F6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길이 아닌 벽면에 붙어 있으며</a:t>
                </a:r>
              </a:p>
              <a:p>
                <a:pPr algn="ctr"/>
                <a:r>
                  <a:rPr lang="en-US" sz="1800" kern="0" spc="-100" dirty="0">
                    <a:solidFill>
                      <a:srgbClr val="483F6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바람을 이용해 유저를 밀어낸다</a:t>
                </a:r>
                <a:endParaRPr 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7" name="Object 5">
            <a:extLst>
              <a:ext uri="{FF2B5EF4-FFF2-40B4-BE49-F238E27FC236}">
                <a16:creationId xmlns:a16="http://schemas.microsoft.com/office/drawing/2014/main" id="{78A4FDB1-F181-417C-9B49-030F081CB1C9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03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게임요소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EF9599C-0DBB-711A-6516-CE2C0E92A269}"/>
              </a:ext>
            </a:extLst>
          </p:cNvPr>
          <p:cNvGrpSpPr/>
          <p:nvPr/>
        </p:nvGrpSpPr>
        <p:grpSpPr>
          <a:xfrm>
            <a:off x="173270" y="3030250"/>
            <a:ext cx="4563896" cy="5311729"/>
            <a:chOff x="173270" y="3030250"/>
            <a:chExt cx="4563896" cy="5311729"/>
          </a:xfrm>
        </p:grpSpPr>
        <p:sp>
          <p:nvSpPr>
            <p:cNvPr id="18" name="Object 18"/>
            <p:cNvSpPr txBox="1"/>
            <p:nvPr/>
          </p:nvSpPr>
          <p:spPr>
            <a:xfrm>
              <a:off x="1379032" y="5586719"/>
              <a:ext cx="2152372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kern="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택배</a:t>
              </a:r>
              <a:endParaRPr 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173270" y="6126834"/>
              <a:ext cx="4563896" cy="22151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800" kern="0" spc="-100" dirty="0">
                  <a:solidFill>
                    <a:srgbClr val="483F63"/>
                  </a:solidFill>
                  <a:latin typeface="S-Core Dream 3 Light" pitchFamily="34" charset="0"/>
                  <a:cs typeface="S-Core Dream 3 Light" pitchFamily="34" charset="0"/>
                </a:rPr>
                <a:t>대포 반경내에 플레이어가</a:t>
              </a:r>
            </a:p>
            <a:p>
              <a:pPr algn="ctr"/>
              <a:r>
                <a:rPr lang="en-US" sz="1800" kern="0" spc="-100" dirty="0">
                  <a:solidFill>
                    <a:srgbClr val="483F63"/>
                  </a:solidFill>
                  <a:latin typeface="S-Core Dream 3 Light" pitchFamily="34" charset="0"/>
                  <a:cs typeface="S-Core Dream 3 Light" pitchFamily="34" charset="0"/>
                </a:rPr>
                <a:t>들어오게되면 포탄을 발사한다. </a:t>
              </a:r>
            </a:p>
            <a:p>
              <a:pPr algn="ctr"/>
              <a:r>
                <a:rPr lang="en-US" sz="1800" kern="0" spc="-100" dirty="0">
                  <a:solidFill>
                    <a:srgbClr val="483F63"/>
                  </a:solidFill>
                  <a:latin typeface="S-Core Dream 3 Light" pitchFamily="34" charset="0"/>
                  <a:cs typeface="S-Core Dream 3 Light" pitchFamily="34" charset="0"/>
                </a:rPr>
                <a:t>맞은 플레이어는 3m뒤로</a:t>
              </a:r>
            </a:p>
            <a:p>
              <a:pPr algn="ctr"/>
              <a:r>
                <a:rPr lang="en-US" sz="1800" kern="0" spc="-100" dirty="0">
                  <a:solidFill>
                    <a:srgbClr val="483F63"/>
                  </a:solidFill>
                  <a:latin typeface="S-Core Dream 3 Light" pitchFamily="34" charset="0"/>
                  <a:cs typeface="S-Core Dream 3 Light" pitchFamily="34" charset="0"/>
                </a:rPr>
                <a:t>날라간다.</a:t>
              </a:r>
              <a:endParaRPr 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88A77E2-1AE1-B749-E9C4-EBCDBA525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291" y="3030250"/>
              <a:ext cx="2954345" cy="211042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81E3EF-835A-637D-C860-DE1B3E790D40}"/>
              </a:ext>
            </a:extLst>
          </p:cNvPr>
          <p:cNvGrpSpPr/>
          <p:nvPr/>
        </p:nvGrpSpPr>
        <p:grpSpPr>
          <a:xfrm>
            <a:off x="8160562" y="3201438"/>
            <a:ext cx="4563896" cy="4125725"/>
            <a:chOff x="7359122" y="3201438"/>
            <a:chExt cx="4563896" cy="412572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359122" y="5586719"/>
              <a:ext cx="4563896" cy="1740444"/>
              <a:chOff x="7359122" y="6695990"/>
              <a:chExt cx="4563896" cy="1740444"/>
            </a:xfrm>
          </p:grpSpPr>
          <p:sp>
            <p:nvSpPr>
              <p:cNvPr id="26" name="Object 26"/>
              <p:cNvSpPr txBox="1"/>
              <p:nvPr/>
            </p:nvSpPr>
            <p:spPr>
              <a:xfrm>
                <a:off x="8412294" y="6695990"/>
                <a:ext cx="2457551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800" kern="0" spc="-1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꽃</a:t>
                </a:r>
                <a:endParaRPr 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" name="Object 27"/>
              <p:cNvSpPr txBox="1"/>
              <p:nvPr/>
            </p:nvSpPr>
            <p:spPr>
              <a:xfrm>
                <a:off x="7359122" y="7236105"/>
                <a:ext cx="4563896" cy="120032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1800" kern="0" spc="-100" dirty="0">
                    <a:solidFill>
                      <a:srgbClr val="483F6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정해진 루트로 굴러간다.</a:t>
                </a:r>
              </a:p>
              <a:p>
                <a:pPr algn="ctr"/>
                <a:r>
                  <a:rPr lang="en-US" sz="1800" kern="0" spc="-100" dirty="0">
                    <a:solidFill>
                      <a:srgbClr val="483F6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루트 끝지점에 플레이어가 오면</a:t>
                </a:r>
              </a:p>
              <a:p>
                <a:pPr algn="ctr"/>
                <a:r>
                  <a:rPr lang="en-US" sz="1800" kern="0" spc="-100" dirty="0">
                    <a:solidFill>
                      <a:srgbClr val="483F6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시작지점부터 굴러가기 </a:t>
                </a:r>
              </a:p>
              <a:p>
                <a:pPr algn="ctr"/>
                <a:r>
                  <a:rPr lang="en-US" sz="1800" kern="0" spc="-100" dirty="0">
                    <a:solidFill>
                      <a:srgbClr val="483F6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시작한다.</a:t>
                </a:r>
                <a:endParaRPr 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39" name="그림 38" descr="빈이(가) 표시된 사진&#10;&#10;자동 생성된 설명">
              <a:extLst>
                <a:ext uri="{FF2B5EF4-FFF2-40B4-BE49-F238E27FC236}">
                  <a16:creationId xmlns:a16="http://schemas.microsoft.com/office/drawing/2014/main" id="{0855FCD2-111B-C3B2-7ADE-ED9556A4F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3045" y="3201438"/>
              <a:ext cx="2076050" cy="2337189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638D728-24A7-F4BA-092E-B6FFDAF76033}"/>
              </a:ext>
            </a:extLst>
          </p:cNvPr>
          <p:cNvGrpSpPr/>
          <p:nvPr/>
        </p:nvGrpSpPr>
        <p:grpSpPr>
          <a:xfrm>
            <a:off x="4166916" y="3634787"/>
            <a:ext cx="4563896" cy="3969375"/>
            <a:chOff x="3744084" y="3634787"/>
            <a:chExt cx="4563896" cy="3969375"/>
          </a:xfrm>
        </p:grpSpPr>
        <p:sp>
          <p:nvSpPr>
            <p:cNvPr id="20" name="Object 20"/>
            <p:cNvSpPr txBox="1"/>
            <p:nvPr/>
          </p:nvSpPr>
          <p:spPr>
            <a:xfrm>
              <a:off x="4949846" y="5586719"/>
              <a:ext cx="2152372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벽</a:t>
              </a:r>
              <a:endParaRPr lang="en-US" sz="2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3744084" y="6126834"/>
              <a:ext cx="4563896" cy="14773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800" kern="0" spc="-100" dirty="0">
                  <a:solidFill>
                    <a:srgbClr val="483F6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rPr>
                <a:t>프로펠러는 각각 정해진 속도와</a:t>
              </a:r>
            </a:p>
            <a:p>
              <a:pPr algn="ctr"/>
              <a:r>
                <a:rPr lang="en-US" sz="1800" kern="0" spc="-100" dirty="0">
                  <a:solidFill>
                    <a:srgbClr val="483F6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rPr>
                <a:t>방향으로 돌아가고 있다.</a:t>
              </a:r>
            </a:p>
            <a:p>
              <a:pPr algn="ctr"/>
              <a:r>
                <a:rPr lang="en-US" sz="1800" kern="0" spc="-100" dirty="0">
                  <a:solidFill>
                    <a:srgbClr val="483F6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rPr>
                <a:t>플레이어는 맞게 되면</a:t>
              </a:r>
            </a:p>
            <a:p>
              <a:pPr algn="ctr"/>
              <a:r>
                <a:rPr lang="en-US" sz="1800" kern="0" spc="-100" dirty="0">
                  <a:solidFill>
                    <a:srgbClr val="483F6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rPr>
                <a:t>프로펠러가 도는 방향으로</a:t>
              </a:r>
            </a:p>
            <a:p>
              <a:pPr algn="ctr"/>
              <a:r>
                <a:rPr lang="en-US" sz="1800" kern="0" spc="-100" dirty="0">
                  <a:solidFill>
                    <a:srgbClr val="483F6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rPr>
                <a:t>속도 만큼 날라간다.</a:t>
              </a:r>
              <a:endParaRPr 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7" name="그림 16" descr="벽돌, 건물, 건축자재이(가) 표시된 사진&#10;&#10;자동 생성된 설명">
              <a:extLst>
                <a:ext uri="{FF2B5EF4-FFF2-40B4-BE49-F238E27FC236}">
                  <a16:creationId xmlns:a16="http://schemas.microsoft.com/office/drawing/2014/main" id="{228324ED-7070-0AF6-DBB4-723C9336D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110" y="3634787"/>
              <a:ext cx="2595845" cy="16749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스테이지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68238" y="2386305"/>
            <a:ext cx="23466707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스테이지는 총 4개의 구성으로 되어있다.</a:t>
            </a:r>
          </a:p>
          <a:p>
            <a:pPr marL="914400" lvl="1" indent="-457200">
              <a:buFontTx/>
              <a:buChar char="-"/>
            </a:pPr>
            <a:r>
              <a:rPr lang="ko-KR" alt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스테이지가 변경되는 동안 물체는 내려오지 않는다</a:t>
            </a:r>
            <a:r>
              <a:rPr lang="en-US" altLang="ko-KR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</a:p>
          <a:p>
            <a:pPr marL="914400" lvl="1" indent="-457200">
              <a:buFontTx/>
              <a:buChar char="-"/>
            </a:pPr>
            <a:r>
              <a:rPr lang="en-US" altLang="ko-KR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4</a:t>
            </a:r>
            <a:r>
              <a:rPr lang="ko-KR" alt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스테이지를 넘어가면서 죽지 않았다면 게임이 클리어 된다</a:t>
            </a:r>
            <a:r>
              <a:rPr lang="en-US" altLang="ko-KR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0B1773A-59EB-4AFE-A307-0EB0BB17221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03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게임요소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04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0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기술 설명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98243" y="5987698"/>
            <a:ext cx="10567841" cy="50994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1. 유저의 위치를  인식하는 포탄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2. 시간마다 발동되는 이벤트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3. 바람에 의해 밀려나는 플레이어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4. 유저가 가까이 가면 나타나는 길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5. 로컬 랭킹 보드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6. 유저의 시야를 가리는 이펙트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989881" y="620877"/>
            <a:ext cx="20571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04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64C71FCF-7535-45CB-9829-0A8DFADF586C}"/>
              </a:ext>
            </a:extLst>
          </p:cNvPr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</a:t>
            </a:r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노래 싱크에 맞춰서 내려오는 물체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8238" y="2524805"/>
            <a:ext cx="1642666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</a:t>
            </a:r>
            <a:r>
              <a:rPr lang="ko-KR" altLang="en-US" sz="2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물체를 </a:t>
            </a:r>
            <a:r>
              <a:rPr lang="ko-KR" altLang="en-US" sz="24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부서야하는</a:t>
            </a:r>
            <a:r>
              <a:rPr lang="ko-KR" altLang="en-US" sz="2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시점이 노래의 박자에 맞춰서 나온다</a:t>
            </a:r>
            <a:r>
              <a:rPr lang="en-US" altLang="ko-KR" sz="2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BC81A415-439C-407A-8E9C-001DA08D9A6A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20" name="Object 6">
              <a:extLst>
                <a:ext uri="{FF2B5EF4-FFF2-40B4-BE49-F238E27FC236}">
                  <a16:creationId xmlns:a16="http://schemas.microsoft.com/office/drawing/2014/main" id="{6BADEED8-FED7-4F9C-9F00-C8FFC7EB1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22" name="Object 5">
            <a:extLst>
              <a:ext uri="{FF2B5EF4-FFF2-40B4-BE49-F238E27FC236}">
                <a16:creationId xmlns:a16="http://schemas.microsoft.com/office/drawing/2014/main" id="{027FB97E-513D-483D-AE6E-787102AA9D50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04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텍스트, 고양이, 노트북, 실내이(가) 표시된 사진&#10;&#10;자동 생성된 설명">
            <a:extLst>
              <a:ext uri="{FF2B5EF4-FFF2-40B4-BE49-F238E27FC236}">
                <a16:creationId xmlns:a16="http://schemas.microsoft.com/office/drawing/2014/main" id="{A7044867-CB38-BFA2-8B1A-3843714D5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588" y="3747168"/>
            <a:ext cx="3552825" cy="47434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648" y="1330038"/>
            <a:ext cx="13237659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시간에 따른 이벤트 발생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8239" y="2386304"/>
            <a:ext cx="136431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시간이 지나면서 플레이어에게 메리트와 </a:t>
            </a:r>
            <a:r>
              <a:rPr lang="ko-KR" altLang="en-US" sz="28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디메리트를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주는 이벤트가 발생한다</a:t>
            </a:r>
            <a:r>
              <a:rPr lang="en-US" altLang="ko-KR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고양이, 앉아있는, 실내, 집고양이이(가) 표시된 사진&#10;&#10;자동 생성된 설명">
            <a:extLst>
              <a:ext uri="{FF2B5EF4-FFF2-40B4-BE49-F238E27FC236}">
                <a16:creationId xmlns:a16="http://schemas.microsoft.com/office/drawing/2014/main" id="{9AE5C115-D208-4CBF-8AFD-48FD68EAD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7" y="3314700"/>
            <a:ext cx="4056605" cy="5408807"/>
          </a:xfrm>
          <a:prstGeom prst="rect">
            <a:avLst/>
          </a:prstGeom>
        </p:spPr>
      </p:pic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42BCD6D-9BAF-4137-AFBB-628774A01488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BCE06249-22D1-47F5-902E-FD680632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6BE49658-AC89-432A-873D-E658F1DEECD1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04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3A4B2D8-BAF3-49BA-844A-FA4775DBE062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3628EB2E-AC5E-47EA-8C91-5F0B1524E710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330038"/>
            <a:ext cx="13513376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3. </a:t>
            </a:r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유저에게 가까이 오면 안보이는 물체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68239" y="2386305"/>
            <a:ext cx="16233962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유저에게 가까워지면 물체가 </a:t>
            </a:r>
            <a:r>
              <a:rPr lang="ko-KR" altLang="en-US" sz="34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투명해진다</a:t>
            </a:r>
            <a:r>
              <a:rPr lang="en-US" altLang="ko-KR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유저는 멀리 보이는 물체를 잘 기억 했다가 피해야한다</a:t>
            </a:r>
            <a:r>
              <a:rPr lang="en-US" altLang="ko-KR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  <a:r>
              <a:rPr lang="ko-KR" alt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</a:t>
            </a:r>
            <a:endParaRPr lang="en-US" altLang="ko-KR" sz="3400" b="1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</p:txBody>
      </p:sp>
      <p:pic>
        <p:nvPicPr>
          <p:cNvPr id="4" name="그래픽 3" descr="실행 단색으로 채워진">
            <a:extLst>
              <a:ext uri="{FF2B5EF4-FFF2-40B4-BE49-F238E27FC236}">
                <a16:creationId xmlns:a16="http://schemas.microsoft.com/office/drawing/2014/main" id="{8F5D9C8D-2024-42CF-A094-4906BC9A7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4544" y="4556538"/>
            <a:ext cx="2362200" cy="23622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F3A2BD-B678-46D5-A387-7BBEE148EDD0}"/>
              </a:ext>
            </a:extLst>
          </p:cNvPr>
          <p:cNvSpPr/>
          <p:nvPr/>
        </p:nvSpPr>
        <p:spPr>
          <a:xfrm>
            <a:off x="5241776" y="6918739"/>
            <a:ext cx="3667736" cy="510761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26ABD7-0E44-4615-AE17-E7032D3B5AB9}"/>
              </a:ext>
            </a:extLst>
          </p:cNvPr>
          <p:cNvSpPr/>
          <p:nvPr/>
        </p:nvSpPr>
        <p:spPr>
          <a:xfrm>
            <a:off x="13411783" y="6918738"/>
            <a:ext cx="3667736" cy="510761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6B4031EB-FD58-4745-8151-1A5975907BF5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4F929FF9-8251-4203-A9D1-237E2FA9E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8" name="Object 5">
            <a:extLst>
              <a:ext uri="{FF2B5EF4-FFF2-40B4-BE49-F238E27FC236}">
                <a16:creationId xmlns:a16="http://schemas.microsoft.com/office/drawing/2014/main" id="{EFA2AE7B-F3FF-4CC1-9211-13B0B4E7D71C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04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0092FCBF-0FF9-4164-97B0-1C3F7978D7D4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8CEF2392-E02F-4805-90E8-89A1E6CFF524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45679E-6 L -0.22109 3.4567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4. 로컬 랭킹보드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68239" y="2386305"/>
            <a:ext cx="1493856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로컬로 게임을 가장 빨리 클리어한 사람의 랭킹을 볼 수 잇는 랭킹 보드 제작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8B1BF3C2-7BFA-4A80-A1B5-0858F59AAE3A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4" name="Object 6">
              <a:extLst>
                <a:ext uri="{FF2B5EF4-FFF2-40B4-BE49-F238E27FC236}">
                  <a16:creationId xmlns:a16="http://schemas.microsoft.com/office/drawing/2014/main" id="{AD3C151D-B36D-4FA6-9E74-8FAB98B67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5" name="Object 5">
            <a:extLst>
              <a:ext uri="{FF2B5EF4-FFF2-40B4-BE49-F238E27FC236}">
                <a16:creationId xmlns:a16="http://schemas.microsoft.com/office/drawing/2014/main" id="{BD890798-C240-41CE-B025-0ECF7B286890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04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724FB97-BD7D-4918-BDFA-19F01A1A97FF}"/>
              </a:ext>
            </a:extLst>
          </p:cNvPr>
          <p:cNvGrpSpPr/>
          <p:nvPr/>
        </p:nvGrpSpPr>
        <p:grpSpPr>
          <a:xfrm>
            <a:off x="6881813" y="3735549"/>
            <a:ext cx="4524375" cy="4615589"/>
            <a:chOff x="7236841" y="3735549"/>
            <a:chExt cx="4524375" cy="46155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768C126-CC89-400E-B170-AD9AB2989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6841" y="3735549"/>
              <a:ext cx="4524375" cy="418147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FF42F1-F828-4323-B579-AFAED8D609F3}"/>
                </a:ext>
              </a:extLst>
            </p:cNvPr>
            <p:cNvSpPr txBox="1"/>
            <p:nvPr/>
          </p:nvSpPr>
          <p:spPr>
            <a:xfrm>
              <a:off x="7798082" y="7981806"/>
              <a:ext cx="3401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사진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터보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포그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3D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랭킹 보드</a:t>
              </a:r>
            </a:p>
          </p:txBody>
        </p:sp>
      </p:grpSp>
      <p:sp>
        <p:nvSpPr>
          <p:cNvPr id="17" name="Object 6">
            <a:extLst>
              <a:ext uri="{FF2B5EF4-FFF2-40B4-BE49-F238E27FC236}">
                <a16:creationId xmlns:a16="http://schemas.microsoft.com/office/drawing/2014/main" id="{0BE25C27-DF6D-4D9C-9A9D-6277EC1DD4D4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675A6FF9-DABA-44F7-AA5E-DE1BA6DCD15A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5. 유저의 시야를 가리는 이펙트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68239" y="2386305"/>
            <a:ext cx="1486236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안개혹은 다른 이펙트 효과를 이용하여 유저의 시야를 제한시키는 기술 제작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02549DD-C5D2-455B-9CAC-0A8A8863141F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C3F6FA30-E19D-4EED-ADD7-C66801670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6A42C6D-9652-4097-AE94-D29049C91F81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04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흐림이(가) 표시된 사진&#10;&#10;자동 생성된 설명">
            <a:extLst>
              <a:ext uri="{FF2B5EF4-FFF2-40B4-BE49-F238E27FC236}">
                <a16:creationId xmlns:a16="http://schemas.microsoft.com/office/drawing/2014/main" id="{4353DB66-37DC-483F-8C13-C3B709D5E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180" y="3690275"/>
            <a:ext cx="10127640" cy="4941800"/>
          </a:xfrm>
          <a:prstGeom prst="rect">
            <a:avLst/>
          </a:prstGeom>
        </p:spPr>
      </p:pic>
      <p:sp>
        <p:nvSpPr>
          <p:cNvPr id="19" name="Object 6">
            <a:extLst>
              <a:ext uri="{FF2B5EF4-FFF2-40B4-BE49-F238E27FC236}">
                <a16:creationId xmlns:a16="http://schemas.microsoft.com/office/drawing/2014/main" id="{558A0909-BE37-4A51-9E7B-E852E2E37208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6DD7C8DA-FF4C-422B-B4EB-6D66716CA742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F726AC-0286-4F4D-9C94-F9AEC02F4AE6}"/>
              </a:ext>
            </a:extLst>
          </p:cNvPr>
          <p:cNvSpPr txBox="1"/>
          <p:nvPr/>
        </p:nvSpPr>
        <p:spPr>
          <a:xfrm>
            <a:off x="4490355" y="87062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05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0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팀원 역할 분배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4989881" y="620877"/>
            <a:ext cx="20571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05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팀원 역할 분배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과목명을 입력해주세요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5EECECA-B310-4437-9BF0-DE39C3487EF2}"/>
              </a:ext>
            </a:extLst>
          </p:cNvPr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팀원 역할 분배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5875595" y="9457759"/>
            <a:ext cx="1171429" cy="399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S-Core Dream 4 Regular" pitchFamily="34" charset="0"/>
                <a:cs typeface="S-Core Dream 4 Regular" pitchFamily="34" charset="0"/>
              </a:rPr>
              <a:t>00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219643" y="9457759"/>
            <a:ext cx="2569643" cy="399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S-Core Dream 4 Regular" pitchFamily="34" charset="0"/>
                <a:cs typeface="S-Core Dream 4 Regular" pitchFamily="34" charset="0"/>
              </a:rPr>
              <a:t>00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9643" y="3121847"/>
            <a:ext cx="2112500" cy="14003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500" b="1" kern="0" spc="-3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01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55019" y="3896742"/>
            <a:ext cx="4678987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400" b="1" kern="0" spc="-1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게임 컨셉 및 장르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19643" y="5993742"/>
            <a:ext cx="2198214" cy="14003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500" b="1" kern="0" spc="-300" dirty="0">
                <a:solidFill>
                  <a:srgbClr val="3AA9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04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55019" y="6768640"/>
            <a:ext cx="4678987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400" b="1" kern="0" spc="-100" dirty="0">
                <a:solidFill>
                  <a:srgbClr val="3AA9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기술 설명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10882" y="3121847"/>
            <a:ext cx="2112500" cy="14003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500" b="1" kern="0" spc="-3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02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46257" y="3927520"/>
            <a:ext cx="4678987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 b="1" kern="0" spc="-1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게임플레이 및 조작법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10882" y="5993742"/>
            <a:ext cx="2198214" cy="14003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500" b="1" kern="0" spc="-300" dirty="0">
                <a:solidFill>
                  <a:srgbClr val="3AA9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05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46257" y="6768638"/>
            <a:ext cx="4678987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400" b="1" kern="0" spc="-100" dirty="0">
                <a:solidFill>
                  <a:srgbClr val="3AA9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팀원간 역할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592598" y="3121847"/>
            <a:ext cx="2112500" cy="14003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500" b="1" kern="0" spc="-3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03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028000" y="3896752"/>
            <a:ext cx="4678987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400" b="1" kern="0" spc="-1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게임요소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592598" y="5993742"/>
            <a:ext cx="2198214" cy="14003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500" b="1" kern="0" spc="-300" dirty="0">
                <a:solidFill>
                  <a:srgbClr val="3AA9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06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028000" y="6768638"/>
            <a:ext cx="4678987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400" b="1" kern="0" spc="-100" dirty="0">
                <a:solidFill>
                  <a:srgbClr val="3AA9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계획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219643" y="2200095"/>
            <a:ext cx="15846429" cy="85593"/>
            <a:chOff x="1219643" y="2200095"/>
            <a:chExt cx="15846429" cy="855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2200095"/>
              <a:ext cx="15846429" cy="855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05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팀원 역할 분배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257300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팀원 역할 분배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4C82BEE-FAAD-45A9-8709-6BC7B4467092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63D2BD0A-4F7D-4156-96F6-71A5AC317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416D55-FD5C-E9E5-C26F-2644FD948297}"/>
              </a:ext>
            </a:extLst>
          </p:cNvPr>
          <p:cNvGrpSpPr/>
          <p:nvPr/>
        </p:nvGrpSpPr>
        <p:grpSpPr>
          <a:xfrm>
            <a:off x="2355773" y="3238500"/>
            <a:ext cx="13322252" cy="2566102"/>
            <a:chOff x="2455434" y="3238500"/>
            <a:chExt cx="13322252" cy="256610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E467A02-0076-45EB-9408-3EE8AC91F803}"/>
                </a:ext>
              </a:extLst>
            </p:cNvPr>
            <p:cNvGrpSpPr/>
            <p:nvPr/>
          </p:nvGrpSpPr>
          <p:grpSpPr>
            <a:xfrm>
              <a:off x="2455434" y="3238500"/>
              <a:ext cx="3512500" cy="2566102"/>
              <a:chOff x="377107" y="2768825"/>
              <a:chExt cx="3512500" cy="2566102"/>
            </a:xfrm>
          </p:grpSpPr>
          <p:sp>
            <p:nvSpPr>
              <p:cNvPr id="11" name="Object 11">
                <a:extLst>
                  <a:ext uri="{FF2B5EF4-FFF2-40B4-BE49-F238E27FC236}">
                    <a16:creationId xmlns:a16="http://schemas.microsoft.com/office/drawing/2014/main" id="{26520969-9D62-48B3-BEA0-7138EA8AD94B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2495428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윤장혁 </a:t>
                </a:r>
                <a:r>
                  <a:rPr lang="ko-KR" altLang="en-US" sz="2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팀장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E7F971D9-9FBF-48B0-B111-40068DA99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76C5C7-28CB-42B9-8D96-7E620D4EEC77}"/>
                  </a:ext>
                </a:extLst>
              </p:cNvPr>
              <p:cNvSpPr txBox="1"/>
              <p:nvPr/>
            </p:nvSpPr>
            <p:spPr>
              <a:xfrm>
                <a:off x="377107" y="3580601"/>
                <a:ext cx="3512500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유저 가까이 오면 사라지는 물체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게임내 이펙트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시간에 따른 이벤트 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 게임 </a:t>
                </a:r>
                <a:r>
                  <a:rPr lang="en-US" altLang="ko-KR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UI</a:t>
                </a: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아이템 효과 설정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 캐릭터 </a:t>
                </a:r>
                <a:r>
                  <a:rPr lang="ko-KR" altLang="en-US" strike="sngStrike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쉐이더</a:t>
                </a:r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제작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0055051-7D74-40A1-AEDC-1FAF369BC1F1}"/>
                </a:ext>
              </a:extLst>
            </p:cNvPr>
            <p:cNvGrpSpPr/>
            <p:nvPr/>
          </p:nvGrpSpPr>
          <p:grpSpPr>
            <a:xfrm>
              <a:off x="5967422" y="3238500"/>
              <a:ext cx="3085857" cy="2012105"/>
              <a:chOff x="590429" y="2768825"/>
              <a:chExt cx="3085857" cy="2012105"/>
            </a:xfrm>
          </p:grpSpPr>
          <p:sp>
            <p:nvSpPr>
              <p:cNvPr id="31" name="Object 11">
                <a:extLst>
                  <a:ext uri="{FF2B5EF4-FFF2-40B4-BE49-F238E27FC236}">
                    <a16:creationId xmlns:a16="http://schemas.microsoft.com/office/drawing/2014/main" id="{37DADB86-4896-4C5A-9991-F05B25E857A7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1905000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김호진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4BFD1E3C-C902-478E-9306-5FECBD9E7D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35FFFA4-0BBA-40C3-8787-51D32F8220AD}"/>
                  </a:ext>
                </a:extLst>
              </p:cNvPr>
              <p:cNvSpPr txBox="1"/>
              <p:nvPr/>
            </p:nvSpPr>
            <p:spPr>
              <a:xfrm>
                <a:off x="607944" y="3580601"/>
                <a:ext cx="305083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 오브젝트 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배경 오브젝트 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타이틀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결과 창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노래 싱크에 따른 물체 생성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FC8CC81-0232-4ECB-A600-C61B24123EEB}"/>
                </a:ext>
              </a:extLst>
            </p:cNvPr>
            <p:cNvGrpSpPr/>
            <p:nvPr/>
          </p:nvGrpSpPr>
          <p:grpSpPr>
            <a:xfrm>
              <a:off x="9209064" y="3238500"/>
              <a:ext cx="3199914" cy="2012105"/>
              <a:chOff x="533405" y="2768825"/>
              <a:chExt cx="3199914" cy="2012105"/>
            </a:xfrm>
          </p:grpSpPr>
          <p:sp>
            <p:nvSpPr>
              <p:cNvPr id="35" name="Object 11">
                <a:extLst>
                  <a:ext uri="{FF2B5EF4-FFF2-40B4-BE49-F238E27FC236}">
                    <a16:creationId xmlns:a16="http://schemas.microsoft.com/office/drawing/2014/main" id="{8C8DB227-8659-4B14-B01E-553163B20A46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1905000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양현석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5BBB68F-C192-4D17-9ABF-64670BE45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F5B7659-6FEF-4A57-A933-84690792DF44}"/>
                  </a:ext>
                </a:extLst>
              </p:cNvPr>
              <p:cNvSpPr txBox="1"/>
              <p:nvPr/>
            </p:nvSpPr>
            <p:spPr>
              <a:xfrm>
                <a:off x="533405" y="3580601"/>
                <a:ext cx="319991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게임의 기본적인 시스템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 형태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게임의 기본적인 조작 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 카메라 이동 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AFCF4AD-C91C-43F3-99C8-3221C2593DB2}"/>
                </a:ext>
              </a:extLst>
            </p:cNvPr>
            <p:cNvGrpSpPr/>
            <p:nvPr/>
          </p:nvGrpSpPr>
          <p:grpSpPr>
            <a:xfrm>
              <a:off x="12691829" y="3238500"/>
              <a:ext cx="3085857" cy="1458107"/>
              <a:chOff x="590429" y="2768825"/>
              <a:chExt cx="3085857" cy="1458107"/>
            </a:xfrm>
          </p:grpSpPr>
          <p:sp>
            <p:nvSpPr>
              <p:cNvPr id="43" name="Object 11">
                <a:extLst>
                  <a:ext uri="{FF2B5EF4-FFF2-40B4-BE49-F238E27FC236}">
                    <a16:creationId xmlns:a16="http://schemas.microsoft.com/office/drawing/2014/main" id="{B68E89B7-F3B8-4E9F-A699-2EF3C369A275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1905000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전세희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DF58BE61-BA7B-4467-88D2-FB68B570D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9221AEE-1B0C-49BD-8DF8-E9CE56D15BF9}"/>
                  </a:ext>
                </a:extLst>
              </p:cNvPr>
              <p:cNvSpPr txBox="1"/>
              <p:nvPr/>
            </p:nvSpPr>
            <p:spPr>
              <a:xfrm>
                <a:off x="882861" y="3580601"/>
                <a:ext cx="25010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안개 효과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로컬 랭킹보드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UI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6" name="Object 6">
            <a:extLst>
              <a:ext uri="{FF2B5EF4-FFF2-40B4-BE49-F238E27FC236}">
                <a16:creationId xmlns:a16="http://schemas.microsoft.com/office/drawing/2014/main" id="{7BED7B9D-FF46-48D3-8C9C-43C71FCDDFBD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Object 8">
            <a:extLst>
              <a:ext uri="{FF2B5EF4-FFF2-40B4-BE49-F238E27FC236}">
                <a16:creationId xmlns:a16="http://schemas.microsoft.com/office/drawing/2014/main" id="{ED4EDDC8-CAC6-4016-9DE1-78F1AB5C2046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Object 11">
            <a:extLst>
              <a:ext uri="{FF2B5EF4-FFF2-40B4-BE49-F238E27FC236}">
                <a16:creationId xmlns:a16="http://schemas.microsoft.com/office/drawing/2014/main" id="{C1879BEB-187A-4C4D-81E2-40CF93F8642E}"/>
              </a:ext>
            </a:extLst>
          </p:cNvPr>
          <p:cNvSpPr txBox="1"/>
          <p:nvPr/>
        </p:nvSpPr>
        <p:spPr>
          <a:xfrm>
            <a:off x="1355407" y="2175623"/>
            <a:ext cx="149385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완료된 부분은 취소선으로 표시</a:t>
            </a:r>
            <a:endParaRPr 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06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3333" y="6536561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일정 계획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과목명을 입력해주세요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C938DB8D-FE16-4D73-A6C8-5CF5710224C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06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77CA7739-8044-498A-A5F6-EE882F0787FF}"/>
              </a:ext>
            </a:extLst>
          </p:cNvPr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일정 계획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78E475A-A01B-42A6-80B5-D6A8148BBF6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06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B30B47-1C5D-46E4-B01C-B8548FF2C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49" y="2599548"/>
            <a:ext cx="16094812" cy="5682272"/>
          </a:xfrm>
          <a:prstGeom prst="rect">
            <a:avLst/>
          </a:prstGeom>
        </p:spPr>
      </p:pic>
      <p:sp>
        <p:nvSpPr>
          <p:cNvPr id="11" name="Object 6">
            <a:extLst>
              <a:ext uri="{FF2B5EF4-FFF2-40B4-BE49-F238E27FC236}">
                <a16:creationId xmlns:a16="http://schemas.microsoft.com/office/drawing/2014/main" id="{9CF7EB6D-04FC-4D3B-A06D-1AABBEDA0408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B972240-29A0-45E9-B5FE-DDC510ACEEDB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07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3333" y="6536561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현재 진행 사항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과목명을 입력해주세요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C938DB8D-FE16-4D73-A6C8-5CF5710224C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07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현재 진행사항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77CA7739-8044-498A-A5F6-EE882F0787FF}"/>
              </a:ext>
            </a:extLst>
          </p:cNvPr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현재 진행 사항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397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변경된 개발 일정 계획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78E475A-A01B-42A6-80B5-D6A8148BBF6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07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CF7EB6D-04FC-4D3B-A06D-1AABBEDA0408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B972240-29A0-45E9-B5FE-DDC510ACEEDB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6F06B-5C44-4FF7-938A-739EBC58C7CB}"/>
              </a:ext>
            </a:extLst>
          </p:cNvPr>
          <p:cNvSpPr txBox="1"/>
          <p:nvPr/>
        </p:nvSpPr>
        <p:spPr>
          <a:xfrm>
            <a:off x="1346323" y="7945808"/>
            <a:ext cx="15467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 한명이 건강상의 이유로 그만두게 되어 해당 팀원이 담당한 부분을 재분배하는 일정이 있어 변경 되었습니다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재분배 중 팀내에서 게임에 대해 좀 더 나은 게임을 만들고자 기획을 변경 하여 게임 시스템 제작과 함께 스테이지 형태 제작이 늦춰졌습니다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기획이 변경됨에 따라 새로운 일정이 추가되었습니다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기존에 있던 기획들 중 필요 없던 부분은 삭제하였습니다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빗금 친 부분은 현재 진행된 부분입니다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01AE37-F4B0-C21F-9A60-917F00538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320" y="2481159"/>
            <a:ext cx="15827361" cy="532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35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1212458"/>
            <a:ext cx="845820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내용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78E475A-A01B-42A6-80B5-D6A8148BBF6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07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CF7EB6D-04FC-4D3B-A06D-1AABBEDA0408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B972240-29A0-45E9-B5FE-DDC510ACEEDB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D20AD15B-212C-4D6A-B3F5-C14C2FAACEF0}"/>
              </a:ext>
            </a:extLst>
          </p:cNvPr>
          <p:cNvSpPr txBox="1"/>
          <p:nvPr/>
        </p:nvSpPr>
        <p:spPr>
          <a:xfrm>
            <a:off x="1219643" y="2764212"/>
            <a:ext cx="8610157" cy="50475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Key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</a:t>
            </a:r>
            <a:r>
              <a:rPr lang="en-US" altLang="ko-KR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Input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시스템을 이용하여 움직임 조작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sz="24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Dirctional</a:t>
            </a:r>
            <a:r>
              <a:rPr 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Light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영향을 받는 툰 </a:t>
            </a:r>
            <a:r>
              <a:rPr lang="ko-KR" altLang="en-US" sz="24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쉐이더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발판을 밟으면 플레이어의 속도가 </a:t>
            </a:r>
            <a:r>
              <a:rPr lang="ko-KR" altLang="en-US" sz="24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빨라짐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게임내 환경 오브젝트 제작 완료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플레이어가 가까이 가게 되면 안보이게 되는 장애물 </a:t>
            </a:r>
            <a:r>
              <a:rPr lang="ko-KR" altLang="en-US" sz="24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제작중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플레이어의 시야를 가리는 안개 효과 </a:t>
            </a:r>
            <a:r>
              <a:rPr lang="ko-KR" altLang="en-US" sz="24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제작중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대포알</a:t>
            </a:r>
            <a:r>
              <a:rPr lang="en-US" altLang="ko-KR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r>
              <a:rPr lang="en-US" altLang="ko-KR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풍차</a:t>
            </a:r>
            <a:r>
              <a:rPr lang="en-US" altLang="ko-KR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꽃 물체 제작</a:t>
            </a:r>
            <a:endParaRPr lang="en-US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8306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1212458"/>
            <a:ext cx="845820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내용 추가 설명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78E475A-A01B-42A6-80B5-D6A8148BBF6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07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CF7EB6D-04FC-4D3B-A06D-1AABBEDA0408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B972240-29A0-45E9-B5FE-DDC510ACEEDB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C4C0A251-DAE2-475B-9409-49F718FD90AE}"/>
              </a:ext>
            </a:extLst>
          </p:cNvPr>
          <p:cNvSpPr txBox="1"/>
          <p:nvPr/>
        </p:nvSpPr>
        <p:spPr>
          <a:xfrm>
            <a:off x="1355407" y="2258080"/>
            <a:ext cx="149385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쉐이더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그래프를 이용하여 </a:t>
            </a:r>
            <a:r>
              <a:rPr lang="ko-KR" altLang="en-US" sz="28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툰쉐이더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제작</a:t>
            </a:r>
            <a:endParaRPr lang="en-US" altLang="ko-KR" sz="2800" b="1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C3D70E-CAAA-4AE2-93E4-A60017358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401" y="3145119"/>
            <a:ext cx="14419907" cy="570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38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1212458"/>
            <a:ext cx="845820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내용 추가 설명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78E475A-A01B-42A6-80B5-D6A8148BBF6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07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CF7EB6D-04FC-4D3B-A06D-1AABBEDA0408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B972240-29A0-45E9-B5FE-DDC510ACEEDB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C4C0A251-DAE2-475B-9409-49F718FD90AE}"/>
              </a:ext>
            </a:extLst>
          </p:cNvPr>
          <p:cNvSpPr txBox="1"/>
          <p:nvPr/>
        </p:nvSpPr>
        <p:spPr>
          <a:xfrm>
            <a:off x="1355407" y="2258080"/>
            <a:ext cx="149385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방해물 발판 제작</a:t>
            </a:r>
            <a:endParaRPr lang="en-US" altLang="ko-KR" sz="2800" b="1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40DE7C-3A92-45EC-9DE7-F8A061FCD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56"/>
          <a:stretch/>
        </p:blipFill>
        <p:spPr>
          <a:xfrm>
            <a:off x="2323501" y="3442401"/>
            <a:ext cx="5429529" cy="34545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5DB90C-98B4-4E98-91B6-3FC5D9868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442401"/>
            <a:ext cx="5340624" cy="34545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BB5173-B5CC-4207-8CC8-36099C5AFCD5}"/>
              </a:ext>
            </a:extLst>
          </p:cNvPr>
          <p:cNvSpPr txBox="1"/>
          <p:nvPr/>
        </p:nvSpPr>
        <p:spPr>
          <a:xfrm>
            <a:off x="4203742" y="6980462"/>
            <a:ext cx="1669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가속 발판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EE8E44-3844-44A2-9B53-99BB3FC88EDE}"/>
              </a:ext>
            </a:extLst>
          </p:cNvPr>
          <p:cNvSpPr txBox="1"/>
          <p:nvPr/>
        </p:nvSpPr>
        <p:spPr>
          <a:xfrm>
            <a:off x="11284589" y="6980462"/>
            <a:ext cx="1669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점프 발판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B9805-C1AE-4593-BE9C-DE1561C0D169}"/>
              </a:ext>
            </a:extLst>
          </p:cNvPr>
          <p:cNvSpPr txBox="1"/>
          <p:nvPr/>
        </p:nvSpPr>
        <p:spPr>
          <a:xfrm>
            <a:off x="2323501" y="7505700"/>
            <a:ext cx="542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닿으면 강제로 플레이어 이동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방향쪽으로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밀림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BBB6DD-7BF2-42C6-B80C-4A258F8E34A3}"/>
              </a:ext>
            </a:extLst>
          </p:cNvPr>
          <p:cNvSpPr txBox="1"/>
          <p:nvPr/>
        </p:nvSpPr>
        <p:spPr>
          <a:xfrm>
            <a:off x="9404347" y="7525871"/>
            <a:ext cx="5429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닿으면 강제로 발판 반대방향으로 플레이어를 밀어냄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407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1212458"/>
            <a:ext cx="845820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내용 추가 설명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78E475A-A01B-42A6-80B5-D6A8148BBF6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07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CF7EB6D-04FC-4D3B-A06D-1AABBEDA0408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B972240-29A0-45E9-B5FE-DDC510ACEEDB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C4C0A251-DAE2-475B-9409-49F718FD90AE}"/>
              </a:ext>
            </a:extLst>
          </p:cNvPr>
          <p:cNvSpPr txBox="1"/>
          <p:nvPr/>
        </p:nvSpPr>
        <p:spPr>
          <a:xfrm>
            <a:off x="1355407" y="2258080"/>
            <a:ext cx="149385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맵에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있는 환경 요소 제작</a:t>
            </a:r>
            <a:endParaRPr lang="en-US" altLang="ko-KR" sz="2800" b="1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BB5173-B5CC-4207-8CC8-36099C5AFCD5}"/>
              </a:ext>
            </a:extLst>
          </p:cNvPr>
          <p:cNvSpPr txBox="1"/>
          <p:nvPr/>
        </p:nvSpPr>
        <p:spPr>
          <a:xfrm>
            <a:off x="4505107" y="6980462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풍차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EE8E44-3844-44A2-9B53-99BB3FC88EDE}"/>
              </a:ext>
            </a:extLst>
          </p:cNvPr>
          <p:cNvSpPr txBox="1"/>
          <p:nvPr/>
        </p:nvSpPr>
        <p:spPr>
          <a:xfrm>
            <a:off x="11714194" y="6980462"/>
            <a:ext cx="809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꽃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B9805-C1AE-4593-BE9C-DE1561C0D169}"/>
              </a:ext>
            </a:extLst>
          </p:cNvPr>
          <p:cNvSpPr txBox="1"/>
          <p:nvPr/>
        </p:nvSpPr>
        <p:spPr>
          <a:xfrm>
            <a:off x="2323501" y="7505700"/>
            <a:ext cx="5429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배경에 있는 풍차로 날개가 돌아간다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추후 날개에서 바람이 불며 플레이어의 이동에 방해를 줄 예정이다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BBB6DD-7BF2-42C6-B80C-4A258F8E34A3}"/>
              </a:ext>
            </a:extLst>
          </p:cNvPr>
          <p:cNvSpPr txBox="1"/>
          <p:nvPr/>
        </p:nvSpPr>
        <p:spPr>
          <a:xfrm>
            <a:off x="9404347" y="7525871"/>
            <a:ext cx="542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배경에 있는 꽃이다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5" name="그림 4" descr="빈이(가) 표시된 사진&#10;&#10;자동 생성된 설명">
            <a:extLst>
              <a:ext uri="{FF2B5EF4-FFF2-40B4-BE49-F238E27FC236}">
                <a16:creationId xmlns:a16="http://schemas.microsoft.com/office/drawing/2014/main" id="{E709840F-1108-44E4-94C5-4F45222B4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711" y="3070712"/>
            <a:ext cx="3352800" cy="37745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79E8174-47DD-41A0-ADA3-5190911DE0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16" y="3070712"/>
            <a:ext cx="3739297" cy="377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09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2" y="1212458"/>
            <a:ext cx="10362757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내용 추가 설명 </a:t>
            </a:r>
            <a:r>
              <a:rPr lang="en-US" altLang="ko-KR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– </a:t>
            </a:r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플레이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78E475A-A01B-42A6-80B5-D6A8148BBF6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07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CF7EB6D-04FC-4D3B-A06D-1AABBEDA0408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B972240-29A0-45E9-B5FE-DDC510ACEEDB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06A2C90-0262-E072-BC5E-2445D7431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536" y="2705100"/>
            <a:ext cx="13586928" cy="554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05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40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01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2"/>
            <a:ext cx="10627679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게임 컨셉 및 장르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8869" y="6827952"/>
            <a:ext cx="7084821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1. 게임컨셉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2. 장르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73395" y="9457759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 컨셉 및 장르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989881" y="620877"/>
            <a:ext cx="20571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405" y="1166353"/>
            <a:ext cx="20441495" cy="28469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900" kern="0" spc="-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ndrew Ward" pitchFamily="34" charset="0"/>
              </a:rPr>
              <a:t>Thank you 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3" y="5720230"/>
            <a:ext cx="16728085" cy="25391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900" kern="0" spc="-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감사합니다 :)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41766" y="5005215"/>
            <a:ext cx="1113581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발표를 들어주셔서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출처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78E475A-A01B-42A6-80B5-D6A8148BBF6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06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6E971F-B1EF-4250-8218-91CFADE5E5FA}"/>
              </a:ext>
            </a:extLst>
          </p:cNvPr>
          <p:cNvSpPr txBox="1"/>
          <p:nvPr/>
        </p:nvSpPr>
        <p:spPr>
          <a:xfrm>
            <a:off x="1524000" y="2628900"/>
            <a:ext cx="147828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출처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https://store.steampowered.com/app/1137460/ALTF4/ 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https://store.steampowered.com/app/1061090/Jump_King/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https://tenor.com/view/alin-cat-shaking-shaky-camera-gif-16649696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https://www.youtube.com/watch?v=DYSqiv-r5Cc&amp;list=PLENI0Xzi0MTfkg_qHHhj7aCY8GwXoMAtW&amp;index=3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https://tenor.com/view/foggy-fog-nature-trees-gif-12499540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https://www.gamespot.com/articles/fall-guys-beginners-guide-how-to-win-every-round/1100-6480981/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폴가이즈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그외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 자체제작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ko-KR" altLang="en-US"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깃허브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주소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https://github.com/TokiMaki/Game_Engine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923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게임 컨셉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219643" y="2387302"/>
            <a:ext cx="15827381" cy="843990"/>
            <a:chOff x="1219643" y="2387302"/>
            <a:chExt cx="15827381" cy="8439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643" y="2387302"/>
              <a:ext cx="15827381" cy="84399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-2737207" y="2504990"/>
            <a:ext cx="2374107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노래에</a:t>
            </a:r>
            <a:r>
              <a:rPr lang="en-US" altLang="ko-KR" sz="3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</a:t>
            </a:r>
            <a:r>
              <a:rPr lang="ko-KR" altLang="en-US" sz="3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맞춰 나오는 물체를 부수고 살아남아라</a:t>
            </a:r>
            <a:r>
              <a:rPr lang="en-US" altLang="ko-KR" sz="3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!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98862" y="3327258"/>
            <a:ext cx="882478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유저는</a:t>
            </a:r>
            <a:r>
              <a:rPr lang="en-US" sz="1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 점프와 이동, 두 가지 </a:t>
            </a:r>
            <a:r>
              <a:rPr lang="en-US" sz="1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기능을</a:t>
            </a:r>
            <a:r>
              <a:rPr lang="en-US" sz="1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 </a:t>
            </a:r>
            <a:r>
              <a:rPr lang="en-US" sz="1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이용하여</a:t>
            </a:r>
            <a:r>
              <a:rPr lang="en-US" sz="1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 </a:t>
            </a:r>
            <a:r>
              <a:rPr lang="ko-KR" altLang="en-US" sz="1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내려오는 물체들을 파괴하는 게임</a:t>
            </a:r>
            <a:endParaRPr lang="en-US" altLang="ko-KR" sz="18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3 Light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물체를 부수지 못 할 경우 데미지를 입게 된다</a:t>
            </a:r>
            <a:r>
              <a:rPr lang="en-US" altLang="ko-KR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.</a:t>
            </a:r>
            <a:endParaRPr lang="en-US" altLang="ko-KR" sz="18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3 Light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물체는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랜덤한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위치에 생성이 되고 노래에 맞춰서 내려오게 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06B658E6-7D8B-4C98-A1D3-0F85ED975BC3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01 게임 컨셉 및 장르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21BC183-7EA6-B6BF-4FC9-E1C14C5CDEE9}"/>
              </a:ext>
            </a:extLst>
          </p:cNvPr>
          <p:cNvGrpSpPr/>
          <p:nvPr/>
        </p:nvGrpSpPr>
        <p:grpSpPr>
          <a:xfrm>
            <a:off x="3307292" y="4595509"/>
            <a:ext cx="11673417" cy="3849221"/>
            <a:chOff x="3598649" y="4595509"/>
            <a:chExt cx="11673417" cy="384922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4548281-0012-2CCE-40DE-999AA1BFB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8649" y="4595509"/>
              <a:ext cx="2573149" cy="3849221"/>
            </a:xfrm>
            <a:prstGeom prst="rect">
              <a:avLst/>
            </a:prstGeom>
          </p:spPr>
        </p:pic>
        <p:sp>
          <p:nvSpPr>
            <p:cNvPr id="2" name="십자형 1">
              <a:extLst>
                <a:ext uri="{FF2B5EF4-FFF2-40B4-BE49-F238E27FC236}">
                  <a16:creationId xmlns:a16="http://schemas.microsoft.com/office/drawing/2014/main" id="{0C54B16B-1E26-3043-C065-1D38B6CE241B}"/>
                </a:ext>
              </a:extLst>
            </p:cNvPr>
            <p:cNvSpPr/>
            <p:nvPr/>
          </p:nvSpPr>
          <p:spPr>
            <a:xfrm>
              <a:off x="8004666" y="5364953"/>
              <a:ext cx="2310332" cy="2310332"/>
            </a:xfrm>
            <a:prstGeom prst="plus">
              <a:avLst>
                <a:gd name="adj" fmla="val 3768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래픽 9" descr="악보 단색으로 채워진">
              <a:extLst>
                <a:ext uri="{FF2B5EF4-FFF2-40B4-BE49-F238E27FC236}">
                  <a16:creationId xmlns:a16="http://schemas.microsoft.com/office/drawing/2014/main" id="{E9F632E7-FDBF-DE74-540A-BD9A8D58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47866" y="4958019"/>
              <a:ext cx="3124200" cy="3124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9648" y="9457762"/>
            <a:ext cx="532952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62505" y="1761781"/>
            <a:ext cx="8426786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장르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71379" y="4358670"/>
            <a:ext cx="1354524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kern="0" spc="-3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플랫포머</a:t>
            </a:r>
            <a:r>
              <a:rPr lang="en-US" sz="9600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+ </a:t>
            </a:r>
            <a:r>
              <a:rPr lang="ko-KR" altLang="en-US" sz="9600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리듬 게임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08352764-FEC7-4145-BD79-2FDCA4BE32C0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01 게임 컨셉 및 장르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40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02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0"/>
            <a:ext cx="10443138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게임플레이 및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85143" y="6579579"/>
            <a:ext cx="5428571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1. 게임플레이흐름도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2. 게임플레이상세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3.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 게임플레이 및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과목명을 입력해주세요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AFAA3C5B-DE9E-424C-9C08-8E6E25D8E0C7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02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 플레이 및 조작법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게임 플레이 상세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21600" y="2708619"/>
            <a:ext cx="1168480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플레이어는</a:t>
            </a:r>
            <a:r>
              <a:rPr 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총 5개의 </a:t>
            </a:r>
            <a:r>
              <a:rPr lang="ko-KR" alt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목숨을 가지고 게임을 시작한다</a:t>
            </a:r>
            <a:r>
              <a:rPr lang="en-US" altLang="ko-KR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sz="2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플레이어는</a:t>
            </a:r>
            <a:r>
              <a:rPr 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</a:t>
            </a:r>
            <a:r>
              <a:rPr lang="ko-KR" alt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방해물을 부수지 못하고 지나쳤을 경우 목숨을 잃게 된다</a:t>
            </a:r>
            <a:r>
              <a:rPr lang="en-US" altLang="ko-KR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  <a:endParaRPr 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8C3A4AE1-823F-474F-8929-264DED587B84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02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 플레이 및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93366982-3977-4645-8342-7BDA2E8AD045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9146A0D8-9E9A-4B36-AE83-D7BE256B1A0A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게임 플레이 상세(2)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21601" y="2708619"/>
            <a:ext cx="1633726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플레이어는 상단의 게이지가 차게 되면 </a:t>
            </a:r>
            <a:r>
              <a:rPr lang="ko-KR" altLang="en-US" sz="32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디버프와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</a:t>
            </a:r>
            <a:r>
              <a:rPr lang="ko-KR" altLang="en-US" sz="32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버프중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한가지를 랜덤하게 얻는다</a:t>
            </a:r>
            <a:r>
              <a:rPr lang="en-US" altLang="ko-KR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  <a:endParaRPr 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48214" y="6986490"/>
            <a:ext cx="21523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시야 감소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19643" y="7526603"/>
            <a:ext cx="400951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플레이어의 시야를 가리는</a:t>
            </a:r>
          </a:p>
          <a:p>
            <a:pPr algn="ctr"/>
            <a:r>
              <a:rPr lang="en-US" sz="18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안개가</a:t>
            </a:r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 </a:t>
            </a:r>
            <a:r>
              <a:rPr lang="ko-KR" alt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생성된다</a:t>
            </a:r>
            <a:r>
              <a:rPr lang="en-US" altLang="ko-KR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C054C3-0AD0-3954-430D-CBAB923F794B}"/>
              </a:ext>
            </a:extLst>
          </p:cNvPr>
          <p:cNvGrpSpPr/>
          <p:nvPr/>
        </p:nvGrpSpPr>
        <p:grpSpPr>
          <a:xfrm>
            <a:off x="2212236" y="4876627"/>
            <a:ext cx="2024328" cy="2024328"/>
            <a:chOff x="2212236" y="4876627"/>
            <a:chExt cx="2024328" cy="2024328"/>
          </a:xfrm>
        </p:grpSpPr>
        <p:pic>
          <p:nvPicPr>
            <p:cNvPr id="4" name="그래픽 3" descr="눈 단색으로 채워진">
              <a:extLst>
                <a:ext uri="{FF2B5EF4-FFF2-40B4-BE49-F238E27FC236}">
                  <a16:creationId xmlns:a16="http://schemas.microsoft.com/office/drawing/2014/main" id="{FF7616A0-90DA-4AFD-B881-3650458EF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2236" y="4876627"/>
              <a:ext cx="2024328" cy="2024328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BCF78C8-514A-4624-B09D-4DD759AD3CDD}"/>
                </a:ext>
              </a:extLst>
            </p:cNvPr>
            <p:cNvCxnSpPr/>
            <p:nvPr/>
          </p:nvCxnSpPr>
          <p:spPr>
            <a:xfrm flipH="1">
              <a:off x="2446217" y="5038739"/>
              <a:ext cx="1524000" cy="170010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Object 5">
            <a:extLst>
              <a:ext uri="{FF2B5EF4-FFF2-40B4-BE49-F238E27FC236}">
                <a16:creationId xmlns:a16="http://schemas.microsoft.com/office/drawing/2014/main" id="{9359628D-9BB8-4A3A-BEF1-03AE2249ACCB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02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 플레이 및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48200" y="6986490"/>
            <a:ext cx="41504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보이지 않는 길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71687" y="7526603"/>
            <a:ext cx="400951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플레이어 바로 앞에 있는 길이</a:t>
            </a:r>
            <a:br>
              <a:rPr lang="en-US" altLang="ko-KR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</a:br>
            <a:r>
              <a:rPr lang="ko-KR" alt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보이지 않는다</a:t>
            </a:r>
            <a:r>
              <a:rPr lang="en-US" altLang="ko-KR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EEB27FD-EAA2-4B73-BBC3-45D628CF77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03" y="4876627"/>
            <a:ext cx="3457997" cy="1945123"/>
          </a:xfrm>
          <a:prstGeom prst="rect">
            <a:avLst/>
          </a:prstGeom>
        </p:spPr>
      </p:pic>
      <p:sp>
        <p:nvSpPr>
          <p:cNvPr id="27" name="Object 9">
            <a:extLst>
              <a:ext uri="{FF2B5EF4-FFF2-40B4-BE49-F238E27FC236}">
                <a16:creationId xmlns:a16="http://schemas.microsoft.com/office/drawing/2014/main" id="{80EC5CF8-9C66-4BBA-933D-4CD79F58E049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Object 11">
            <a:extLst>
              <a:ext uri="{FF2B5EF4-FFF2-40B4-BE49-F238E27FC236}">
                <a16:creationId xmlns:a16="http://schemas.microsoft.com/office/drawing/2014/main" id="{E2E7C775-F940-4DC3-A6EA-8B36F11A3EA7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15">
            <a:extLst>
              <a:ext uri="{FF2B5EF4-FFF2-40B4-BE49-F238E27FC236}">
                <a16:creationId xmlns:a16="http://schemas.microsoft.com/office/drawing/2014/main" id="{C5372959-3152-5945-4714-E9F97B752389}"/>
              </a:ext>
            </a:extLst>
          </p:cNvPr>
          <p:cNvSpPr txBox="1"/>
          <p:nvPr/>
        </p:nvSpPr>
        <p:spPr>
          <a:xfrm>
            <a:off x="9980874" y="6986490"/>
            <a:ext cx="21523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목숨 추가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Object 16">
            <a:extLst>
              <a:ext uri="{FF2B5EF4-FFF2-40B4-BE49-F238E27FC236}">
                <a16:creationId xmlns:a16="http://schemas.microsoft.com/office/drawing/2014/main" id="{0409D63A-18B0-1DA2-4A51-073E50AA9E43}"/>
              </a:ext>
            </a:extLst>
          </p:cNvPr>
          <p:cNvSpPr txBox="1"/>
          <p:nvPr/>
        </p:nvSpPr>
        <p:spPr>
          <a:xfrm>
            <a:off x="9052305" y="7526603"/>
            <a:ext cx="400951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플레이어의 현재 목숨이 늘어난다</a:t>
            </a:r>
            <a:r>
              <a:rPr lang="en-US" altLang="ko-KR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Object 19">
            <a:extLst>
              <a:ext uri="{FF2B5EF4-FFF2-40B4-BE49-F238E27FC236}">
                <a16:creationId xmlns:a16="http://schemas.microsoft.com/office/drawing/2014/main" id="{F38D03B5-804D-6A60-9834-FBDFB895A58F}"/>
              </a:ext>
            </a:extLst>
          </p:cNvPr>
          <p:cNvSpPr txBox="1"/>
          <p:nvPr/>
        </p:nvSpPr>
        <p:spPr>
          <a:xfrm>
            <a:off x="12735339" y="6986490"/>
            <a:ext cx="41504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가드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Object 20">
            <a:extLst>
              <a:ext uri="{FF2B5EF4-FFF2-40B4-BE49-F238E27FC236}">
                <a16:creationId xmlns:a16="http://schemas.microsoft.com/office/drawing/2014/main" id="{BD1C7747-A917-AB9E-C54F-9FE603AE9C07}"/>
              </a:ext>
            </a:extLst>
          </p:cNvPr>
          <p:cNvSpPr txBox="1"/>
          <p:nvPr/>
        </p:nvSpPr>
        <p:spPr>
          <a:xfrm>
            <a:off x="12758787" y="7526603"/>
            <a:ext cx="400951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방해물을 부수지 못하고</a:t>
            </a:r>
            <a:endParaRPr lang="en-US" altLang="ko-KR" sz="1800" kern="0" spc="-100" dirty="0">
              <a:solidFill>
                <a:srgbClr val="483F6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3 Light" pitchFamily="34" charset="0"/>
            </a:endParaRPr>
          </a:p>
          <a:p>
            <a:pPr algn="ctr"/>
            <a:r>
              <a:rPr lang="ko-KR" altLang="en-US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피했을 경우 닳는 목숨을 한 번</a:t>
            </a:r>
            <a:endParaRPr lang="en-US" altLang="ko-KR" kern="0" spc="-100" dirty="0">
              <a:solidFill>
                <a:srgbClr val="483F6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보호해준다</a:t>
            </a:r>
            <a:r>
              <a:rPr lang="en-US" altLang="ko-KR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" name="그룹 1006">
            <a:extLst>
              <a:ext uri="{FF2B5EF4-FFF2-40B4-BE49-F238E27FC236}">
                <a16:creationId xmlns:a16="http://schemas.microsoft.com/office/drawing/2014/main" id="{06156765-1E57-2E43-D624-E93A4FCF57D8}"/>
              </a:ext>
            </a:extLst>
          </p:cNvPr>
          <p:cNvGrpSpPr/>
          <p:nvPr/>
        </p:nvGrpSpPr>
        <p:grpSpPr>
          <a:xfrm>
            <a:off x="9973699" y="4876627"/>
            <a:ext cx="2070445" cy="1824481"/>
            <a:chOff x="5128532" y="4932433"/>
            <a:chExt cx="2070445" cy="1824481"/>
          </a:xfrm>
        </p:grpSpPr>
        <p:grpSp>
          <p:nvGrpSpPr>
            <p:cNvPr id="40" name="그룹 1007">
              <a:extLst>
                <a:ext uri="{FF2B5EF4-FFF2-40B4-BE49-F238E27FC236}">
                  <a16:creationId xmlns:a16="http://schemas.microsoft.com/office/drawing/2014/main" id="{4760A29E-4C6C-37D3-F33D-186CA1557871}"/>
                </a:ext>
              </a:extLst>
            </p:cNvPr>
            <p:cNvGrpSpPr/>
            <p:nvPr/>
          </p:nvGrpSpPr>
          <p:grpSpPr>
            <a:xfrm>
              <a:off x="5128532" y="5157152"/>
              <a:ext cx="1800818" cy="1599762"/>
              <a:chOff x="5128532" y="5157152"/>
              <a:chExt cx="1800818" cy="1599762"/>
            </a:xfrm>
          </p:grpSpPr>
          <p:pic>
            <p:nvPicPr>
              <p:cNvPr id="43" name="Object 30">
                <a:extLst>
                  <a:ext uri="{FF2B5EF4-FFF2-40B4-BE49-F238E27FC236}">
                    <a16:creationId xmlns:a16="http://schemas.microsoft.com/office/drawing/2014/main" id="{A68ACA0C-9D47-6D36-0960-9A7F5DEC3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128532" y="5157152"/>
                <a:ext cx="1800818" cy="1599762"/>
              </a:xfrm>
              <a:prstGeom prst="rect">
                <a:avLst/>
              </a:prstGeom>
            </p:spPr>
          </p:pic>
        </p:grpSp>
        <p:grpSp>
          <p:nvGrpSpPr>
            <p:cNvPr id="41" name="그룹 1008">
              <a:extLst>
                <a:ext uri="{FF2B5EF4-FFF2-40B4-BE49-F238E27FC236}">
                  <a16:creationId xmlns:a16="http://schemas.microsoft.com/office/drawing/2014/main" id="{952B9DD4-2790-4A4D-BE55-9CF0EE121CD7}"/>
                </a:ext>
              </a:extLst>
            </p:cNvPr>
            <p:cNvGrpSpPr/>
            <p:nvPr/>
          </p:nvGrpSpPr>
          <p:grpSpPr>
            <a:xfrm>
              <a:off x="6227548" y="4932433"/>
              <a:ext cx="970646" cy="970646"/>
              <a:chOff x="6227548" y="4932433"/>
              <a:chExt cx="970646" cy="970646"/>
            </a:xfrm>
          </p:grpSpPr>
          <p:pic>
            <p:nvPicPr>
              <p:cNvPr id="42" name="Object 33">
                <a:extLst>
                  <a:ext uri="{FF2B5EF4-FFF2-40B4-BE49-F238E27FC236}">
                    <a16:creationId xmlns:a16="http://schemas.microsoft.com/office/drawing/2014/main" id="{69603FBA-F70D-D72D-27F7-6AC6DCE62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27548" y="4932433"/>
                <a:ext cx="970646" cy="970646"/>
              </a:xfrm>
              <a:prstGeom prst="rect">
                <a:avLst/>
              </a:prstGeom>
            </p:spPr>
          </p:pic>
        </p:grpSp>
      </p:grpSp>
      <p:grpSp>
        <p:nvGrpSpPr>
          <p:cNvPr id="44" name="그룹 1009">
            <a:extLst>
              <a:ext uri="{FF2B5EF4-FFF2-40B4-BE49-F238E27FC236}">
                <a16:creationId xmlns:a16="http://schemas.microsoft.com/office/drawing/2014/main" id="{80DAD438-2285-B30F-78C2-22B836126992}"/>
              </a:ext>
            </a:extLst>
          </p:cNvPr>
          <p:cNvGrpSpPr/>
          <p:nvPr/>
        </p:nvGrpSpPr>
        <p:grpSpPr>
          <a:xfrm>
            <a:off x="14080862" y="4876627"/>
            <a:ext cx="1459369" cy="1847329"/>
            <a:chOff x="11680013" y="4921009"/>
            <a:chExt cx="1459369" cy="1847329"/>
          </a:xfrm>
        </p:grpSpPr>
        <p:pic>
          <p:nvPicPr>
            <p:cNvPr id="45" name="Object 37">
              <a:extLst>
                <a:ext uri="{FF2B5EF4-FFF2-40B4-BE49-F238E27FC236}">
                  <a16:creationId xmlns:a16="http://schemas.microsoft.com/office/drawing/2014/main" id="{1602106C-2976-3A1E-A8B9-0C85B1567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80013" y="4921009"/>
              <a:ext cx="1459369" cy="1847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8553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조작법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BC076B-E58B-C9BF-D853-4C14F7DD1291}"/>
              </a:ext>
            </a:extLst>
          </p:cNvPr>
          <p:cNvGrpSpPr/>
          <p:nvPr/>
        </p:nvGrpSpPr>
        <p:grpSpPr>
          <a:xfrm>
            <a:off x="5902482" y="3835732"/>
            <a:ext cx="6483037" cy="3459651"/>
            <a:chOff x="1348714" y="3835732"/>
            <a:chExt cx="6483037" cy="34596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48714" y="3835732"/>
              <a:ext cx="6483037" cy="3459651"/>
              <a:chOff x="1348714" y="3835732"/>
              <a:chExt cx="6483037" cy="345965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48714" y="3835732"/>
                <a:ext cx="6483037" cy="345965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75276" y="4630306"/>
              <a:ext cx="3401523" cy="894194"/>
              <a:chOff x="1475277" y="4681539"/>
              <a:chExt cx="2466802" cy="89419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75277" y="4681539"/>
                <a:ext cx="2466802" cy="894194"/>
              </a:xfrm>
              <a:prstGeom prst="rect">
                <a:avLst/>
              </a:prstGeom>
            </p:spPr>
          </p:pic>
        </p:grpSp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6C82AF7A-746A-4BB6-9F82-771A012A627B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02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 플레이 및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F6BEC67F-6233-4DAB-B660-3C32830B5429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FBECD068-882E-4A68-B243-C8E3E8476E75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C5E741F6-AD28-4127-2C35-13ADEF1200A0}"/>
              </a:ext>
            </a:extLst>
          </p:cNvPr>
          <p:cNvSpPr txBox="1"/>
          <p:nvPr/>
        </p:nvSpPr>
        <p:spPr>
          <a:xfrm>
            <a:off x="1421601" y="2708619"/>
            <a:ext cx="1633726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A,S,F,D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를 이용하여 레일을 옮겨 다닌다</a:t>
            </a:r>
            <a:r>
              <a:rPr lang="en-US" altLang="ko-KR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1174</Words>
  <Application>Microsoft Office PowerPoint</Application>
  <PresentationFormat>사용자 지정</PresentationFormat>
  <Paragraphs>309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S-Core Dream 3 Light</vt:lpstr>
      <vt:lpstr>S-Core Dream 4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윤장혁(2017182026)</cp:lastModifiedBy>
  <cp:revision>34</cp:revision>
  <dcterms:created xsi:type="dcterms:W3CDTF">2022-03-17T22:53:11Z</dcterms:created>
  <dcterms:modified xsi:type="dcterms:W3CDTF">2022-05-19T17:36:12Z</dcterms:modified>
</cp:coreProperties>
</file>